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9"/>
  </p:notesMasterIdLst>
  <p:sldIdLst>
    <p:sldId id="256" r:id="rId2"/>
    <p:sldId id="299" r:id="rId3"/>
    <p:sldId id="297" r:id="rId4"/>
    <p:sldId id="298" r:id="rId5"/>
    <p:sldId id="300" r:id="rId6"/>
    <p:sldId id="302" r:id="rId7"/>
    <p:sldId id="301" r:id="rId8"/>
  </p:sldIdLst>
  <p:sldSz cx="9144000" cy="5143500" type="screen16x9"/>
  <p:notesSz cx="6858000" cy="9144000"/>
  <p:embeddedFontLst>
    <p:embeddedFont>
      <p:font typeface="Audiowide" panose="020B0604020202020204" charset="0"/>
      <p:regular r:id="rId10"/>
    </p:embeddedFont>
    <p:embeddedFont>
      <p:font typeface="Open Sans" panose="020B0606030504020204" pitchFamily="3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D24"/>
    <a:srgbClr val="0E2A47"/>
    <a:srgbClr val="0B171E"/>
    <a:srgbClr val="2DCECF"/>
    <a:srgbClr val="0193C2"/>
    <a:srgbClr val="FF4B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5F78B0-D1F7-4213-8F22-CF97AC8EDD3C}">
  <a:tblStyle styleId="{715F78B0-D1F7-4213-8F22-CF97AC8EDD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86E442F-B78C-4572-AAD5-DEC53BD5521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32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jp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35714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050" y="949650"/>
            <a:ext cx="4297800" cy="2834700"/>
          </a:xfrm>
          <a:prstGeom prst="rect">
            <a:avLst/>
          </a:prstGeom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 b="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050" y="3784350"/>
            <a:ext cx="42978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5100" y="2465850"/>
            <a:ext cx="3657600" cy="14310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4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1246650"/>
            <a:ext cx="2011800" cy="1371600"/>
          </a:xfrm>
          <a:prstGeom prst="rect">
            <a:avLst/>
          </a:prstGeom>
          <a:noFill/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720000" y="3859100"/>
            <a:ext cx="7704000" cy="749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1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366338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subTitle" idx="1"/>
          </p:nvPr>
        </p:nvSpPr>
        <p:spPr>
          <a:xfrm>
            <a:off x="1284000" y="3063763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"/>
          <p:cNvPicPr preferRelativeResize="0"/>
          <p:nvPr/>
        </p:nvPicPr>
        <p:blipFill>
          <a:blip r:embed="rId2">
            <a:alphaModFix amt="3000"/>
          </a:blip>
          <a:stretch>
            <a:fillRect/>
          </a:stretch>
        </p:blipFill>
        <p:spPr>
          <a:xfrm flipH="1"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udiowide"/>
              <a:buNone/>
              <a:defRPr sz="3000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57" r:id="rId6"/>
    <p:sldLayoutId id="2147483658" r:id="rId7"/>
    <p:sldLayoutId id="2147483668" r:id="rId8"/>
    <p:sldLayoutId id="214748366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71E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>
            <a:spLocks noGrp="1"/>
          </p:cNvSpPr>
          <p:nvPr>
            <p:ph type="ctrTitle"/>
          </p:nvPr>
        </p:nvSpPr>
        <p:spPr>
          <a:xfrm>
            <a:off x="733906" y="1546964"/>
            <a:ext cx="3174214" cy="17958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solidFill>
                  <a:srgbClr val="2DCECF"/>
                </a:solidFill>
              </a:rPr>
              <a:t>RITA</a:t>
            </a:r>
            <a:r>
              <a:rPr lang="en" sz="4400" dirty="0"/>
              <a:t> </a:t>
            </a:r>
            <a:br>
              <a:rPr lang="en" sz="4400" dirty="0">
                <a:solidFill>
                  <a:schemeClr val="dk1"/>
                </a:solidFill>
              </a:rPr>
            </a:br>
            <a:r>
              <a:rPr lang="en" sz="4400" dirty="0">
                <a:solidFill>
                  <a:schemeClr val="dk1"/>
                </a:solidFill>
              </a:rPr>
              <a:t>COPILOT</a:t>
            </a:r>
            <a:endParaRPr sz="4400" dirty="0">
              <a:solidFill>
                <a:schemeClr val="dk1"/>
              </a:solidFill>
            </a:endParaRPr>
          </a:p>
        </p:txBody>
      </p:sp>
      <p:sp>
        <p:nvSpPr>
          <p:cNvPr id="148" name="Google Shape;148;p27"/>
          <p:cNvSpPr txBox="1">
            <a:spLocks noGrp="1"/>
          </p:cNvSpPr>
          <p:nvPr>
            <p:ph type="subTitle" idx="1"/>
          </p:nvPr>
        </p:nvSpPr>
        <p:spPr>
          <a:xfrm>
            <a:off x="634132" y="3199632"/>
            <a:ext cx="3373763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2DCECF"/>
                </a:solidFill>
              </a:rPr>
              <a:t>R</a:t>
            </a:r>
            <a:r>
              <a:rPr lang="en" dirty="0"/>
              <a:t>oad </a:t>
            </a:r>
            <a:r>
              <a:rPr lang="en" sz="1800" b="1" dirty="0">
                <a:solidFill>
                  <a:srgbClr val="2DCECF"/>
                </a:solidFill>
              </a:rPr>
              <a:t>I</a:t>
            </a:r>
            <a:r>
              <a:rPr lang="en" dirty="0"/>
              <a:t>nformation &amp; </a:t>
            </a:r>
            <a:r>
              <a:rPr lang="en" sz="1800" b="1" dirty="0">
                <a:solidFill>
                  <a:srgbClr val="2DCECF"/>
                </a:solidFill>
              </a:rPr>
              <a:t>T</a:t>
            </a:r>
            <a:r>
              <a:rPr lang="en" dirty="0"/>
              <a:t>ravel </a:t>
            </a:r>
            <a:r>
              <a:rPr lang="en" sz="1800" b="1" dirty="0">
                <a:solidFill>
                  <a:srgbClr val="2DCECF"/>
                </a:solidFill>
              </a:rPr>
              <a:t>A</a:t>
            </a:r>
            <a:r>
              <a:rPr lang="en" dirty="0"/>
              <a:t>ssistant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3AE33FC-5E14-2673-0CF1-48E39E24A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109" y="718457"/>
            <a:ext cx="3706586" cy="370658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B283FE-2CB4-418C-AE6C-AA0E14FE4C7A}"/>
              </a:ext>
            </a:extLst>
          </p:cNvPr>
          <p:cNvSpPr txBox="1"/>
          <p:nvPr/>
        </p:nvSpPr>
        <p:spPr>
          <a:xfrm>
            <a:off x="634132" y="3744174"/>
            <a:ext cx="19023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100" b="1" dirty="0">
                <a:solidFill>
                  <a:srgbClr val="2DCECF"/>
                </a:solidFill>
              </a:rPr>
              <a:t>Team members</a:t>
            </a:r>
            <a:r>
              <a:rPr lang="en" sz="1100" dirty="0">
                <a:solidFill>
                  <a:srgbClr val="2DCECF"/>
                </a:solidFill>
              </a:rPr>
              <a:t>: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sz="1100" dirty="0">
                <a:solidFill>
                  <a:schemeClr val="accent5"/>
                </a:solidFill>
              </a:rPr>
              <a:t>Dario Di Palma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sz="1100" dirty="0">
                <a:solidFill>
                  <a:schemeClr val="accent5"/>
                </a:solidFill>
              </a:rPr>
              <a:t>Vito Guida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sz="1100" dirty="0">
                <a:solidFill>
                  <a:schemeClr val="accent5"/>
                </a:solidFill>
              </a:rPr>
              <a:t>Mattia Tritto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sz="1100" dirty="0">
                <a:solidFill>
                  <a:schemeClr val="accent5"/>
                </a:solidFill>
              </a:rPr>
              <a:t>Antonio Colacicco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sz="1100" dirty="0">
                <a:solidFill>
                  <a:schemeClr val="accent5"/>
                </a:solidFill>
              </a:rPr>
              <a:t>Valerio Guido</a:t>
            </a:r>
            <a:endParaRPr lang="it-IT" sz="1100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CBD511-6104-3258-2FA6-E5E354828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003" y="997180"/>
            <a:ext cx="8035994" cy="1217383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With a new (or </a:t>
            </a:r>
            <a:r>
              <a:rPr lang="it-IT" sz="2000" dirty="0" err="1"/>
              <a:t>rented</a:t>
            </a:r>
            <a:r>
              <a:rPr lang="it-IT" sz="2000" dirty="0"/>
              <a:t>) car, drivers </a:t>
            </a:r>
            <a:r>
              <a:rPr lang="it-IT" sz="2000" dirty="0" err="1"/>
              <a:t>feel</a:t>
            </a:r>
            <a:r>
              <a:rPr lang="it-IT" sz="2000" dirty="0"/>
              <a:t> </a:t>
            </a:r>
            <a:r>
              <a:rPr lang="it-IT" sz="2000" dirty="0" err="1"/>
              <a:t>uncofortable</a:t>
            </a:r>
            <a:r>
              <a:rPr lang="it-IT" sz="2000" dirty="0"/>
              <a:t> </a:t>
            </a:r>
            <a:r>
              <a:rPr lang="it-IT" sz="2000" dirty="0" err="1"/>
              <a:t>because</a:t>
            </a:r>
            <a:r>
              <a:rPr lang="it-IT" sz="2000" dirty="0"/>
              <a:t> of </a:t>
            </a:r>
            <a:r>
              <a:rPr lang="it-IT" sz="2000" dirty="0" err="1"/>
              <a:t>own</a:t>
            </a:r>
            <a:r>
              <a:rPr lang="it-IT" sz="2000" dirty="0"/>
              <a:t> </a:t>
            </a:r>
            <a:r>
              <a:rPr lang="it-IT" sz="2000" dirty="0" err="1"/>
              <a:t>preferences</a:t>
            </a:r>
            <a:r>
              <a:rPr lang="it-IT" sz="2000" dirty="0"/>
              <a:t> in </a:t>
            </a:r>
            <a:r>
              <a:rPr lang="it-IT" sz="2000" dirty="0" err="1"/>
              <a:t>terms</a:t>
            </a:r>
            <a:r>
              <a:rPr lang="it-IT" sz="2000" dirty="0"/>
              <a:t> of </a:t>
            </a:r>
            <a:r>
              <a:rPr lang="it-IT" sz="2000" dirty="0" err="1"/>
              <a:t>seat</a:t>
            </a:r>
            <a:r>
              <a:rPr lang="it-IT" sz="2000" dirty="0"/>
              <a:t>, </a:t>
            </a:r>
            <a:r>
              <a:rPr lang="it-IT" sz="2000" dirty="0" err="1"/>
              <a:t>mirrors</a:t>
            </a:r>
            <a:r>
              <a:rPr lang="it-IT" sz="2000" dirty="0"/>
              <a:t>, temperature, </a:t>
            </a:r>
            <a:r>
              <a:rPr lang="it-IT" sz="2000" dirty="0" err="1"/>
              <a:t>lights</a:t>
            </a:r>
            <a:r>
              <a:rPr lang="it-IT" sz="2000" dirty="0"/>
              <a:t>, </a:t>
            </a:r>
            <a:r>
              <a:rPr lang="it-IT" sz="2000" dirty="0" err="1"/>
              <a:t>seat</a:t>
            </a:r>
            <a:r>
              <a:rPr lang="it-IT" sz="2000" dirty="0"/>
              <a:t> </a:t>
            </a:r>
            <a:r>
              <a:rPr lang="it-IT" sz="2000" dirty="0" err="1"/>
              <a:t>heating</a:t>
            </a:r>
            <a:r>
              <a:rPr lang="it-IT" sz="2000" dirty="0"/>
              <a:t> …</a:t>
            </a:r>
            <a:br>
              <a:rPr lang="it-IT" sz="2000" dirty="0"/>
            </a:br>
            <a:endParaRPr lang="it-IT" sz="2000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08A70776-58D9-FFB3-1CAE-720FD4360AAE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54003" y="178593"/>
            <a:ext cx="6128613" cy="596569"/>
          </a:xfrm>
        </p:spPr>
        <p:txBody>
          <a:bodyPr/>
          <a:lstStyle/>
          <a:p>
            <a:r>
              <a:rPr lang="it-IT" sz="3000" dirty="0" err="1"/>
              <a:t>Problems</a:t>
            </a:r>
            <a:r>
              <a:rPr lang="it-IT" sz="3000" dirty="0"/>
              <a:t> of drivers 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BEE9B1D0-8F0C-2455-DB3F-BF83EB4BB87E}"/>
              </a:ext>
            </a:extLst>
          </p:cNvPr>
          <p:cNvSpPr txBox="1">
            <a:spLocks/>
          </p:cNvSpPr>
          <p:nvPr/>
        </p:nvSpPr>
        <p:spPr>
          <a:xfrm>
            <a:off x="554003" y="2394833"/>
            <a:ext cx="7883594" cy="96678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45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In a new city drivers </a:t>
            </a:r>
            <a:r>
              <a:rPr lang="it-IT" sz="2000" dirty="0" err="1"/>
              <a:t>have</a:t>
            </a:r>
            <a:r>
              <a:rPr lang="it-IT" sz="2000" dirty="0"/>
              <a:t> the feeling to be </a:t>
            </a:r>
            <a:r>
              <a:rPr lang="it-IT" sz="2000" dirty="0" err="1"/>
              <a:t>lost</a:t>
            </a:r>
            <a:r>
              <a:rPr lang="it-IT" sz="2000" dirty="0"/>
              <a:t> </a:t>
            </a:r>
            <a:r>
              <a:rPr lang="it-IT" sz="2000" dirty="0" err="1"/>
              <a:t>during</a:t>
            </a:r>
            <a:r>
              <a:rPr lang="it-IT" sz="2000" dirty="0"/>
              <a:t> the </a:t>
            </a:r>
            <a:r>
              <a:rPr lang="it-IT" sz="2000" dirty="0" err="1"/>
              <a:t>navigation</a:t>
            </a:r>
            <a:r>
              <a:rPr lang="it-IT" sz="2000" dirty="0"/>
              <a:t>.</a:t>
            </a:r>
            <a:br>
              <a:rPr lang="it-IT" sz="2000" dirty="0"/>
            </a:br>
            <a:br>
              <a:rPr lang="it-IT" sz="2000" dirty="0"/>
            </a:br>
            <a:br>
              <a:rPr lang="it-IT" sz="2000" dirty="0"/>
            </a:br>
            <a:br>
              <a:rPr lang="it-IT" sz="2000" dirty="0"/>
            </a:br>
            <a:endParaRPr lang="it-IT" sz="2000" dirty="0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72367017-0F68-5CE7-3CAC-9064EB371025}"/>
              </a:ext>
            </a:extLst>
          </p:cNvPr>
          <p:cNvSpPr txBox="1">
            <a:spLocks/>
          </p:cNvSpPr>
          <p:nvPr/>
        </p:nvSpPr>
        <p:spPr>
          <a:xfrm>
            <a:off x="554003" y="3491249"/>
            <a:ext cx="8035994" cy="75513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45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Audiowide"/>
              <a:buNone/>
              <a:defRPr sz="5000" b="0" i="0" u="none" strike="noStrike" cap="none">
                <a:solidFill>
                  <a:schemeClr val="lt2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User </a:t>
            </a:r>
            <a:r>
              <a:rPr lang="it-IT" sz="2000" dirty="0" err="1"/>
              <a:t>experience</a:t>
            </a:r>
            <a:r>
              <a:rPr lang="it-IT" sz="2000" dirty="0"/>
              <a:t> with commercial voice </a:t>
            </a:r>
            <a:r>
              <a:rPr lang="it-IT" sz="2000" dirty="0" err="1"/>
              <a:t>assistant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sometimes</a:t>
            </a:r>
            <a:r>
              <a:rPr lang="it-IT" sz="2000" dirty="0"/>
              <a:t> </a:t>
            </a:r>
            <a:r>
              <a:rPr lang="it-IT" sz="2000" dirty="0" err="1"/>
              <a:t>complicated</a:t>
            </a:r>
            <a:r>
              <a:rPr lang="it-IT" sz="2000" dirty="0"/>
              <a:t> and </a:t>
            </a:r>
            <a:r>
              <a:rPr lang="it-IT" sz="2000" dirty="0" err="1"/>
              <a:t>unreliable</a:t>
            </a:r>
            <a:br>
              <a:rPr lang="it-IT" sz="2000" dirty="0"/>
            </a:br>
            <a:br>
              <a:rPr lang="it-IT" sz="2000" dirty="0"/>
            </a:br>
            <a:br>
              <a:rPr lang="it-IT" sz="2000" dirty="0"/>
            </a:b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889684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AD9DC7-6586-0803-194F-2510E6235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33063"/>
            <a:ext cx="7704000" cy="572700"/>
          </a:xfrm>
        </p:spPr>
        <p:txBody>
          <a:bodyPr/>
          <a:lstStyle/>
          <a:p>
            <a:r>
              <a:rPr lang="it-IT" dirty="0"/>
              <a:t>How </a:t>
            </a:r>
            <a:r>
              <a:rPr lang="it-IT" dirty="0" err="1"/>
              <a:t>it</a:t>
            </a:r>
            <a:r>
              <a:rPr lang="it-IT" dirty="0"/>
              <a:t> works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E3F49FC-0CA4-BA7F-BDB3-11F2228FAF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6"/>
            <a:ext cx="7704000" cy="365700"/>
          </a:xfrm>
        </p:spPr>
        <p:txBody>
          <a:bodyPr/>
          <a:lstStyle/>
          <a:p>
            <a:pPr marL="139700" indent="0">
              <a:buNone/>
            </a:pPr>
            <a:r>
              <a:rPr lang="it-IT" dirty="0"/>
              <a:t> </a:t>
            </a:r>
          </a:p>
        </p:txBody>
      </p:sp>
      <p:pic>
        <p:nvPicPr>
          <p:cNvPr id="9" name="img-0741_haxEmifn">
            <a:hlinkClick r:id="" action="ppaction://media"/>
            <a:extLst>
              <a:ext uri="{FF2B5EF4-FFF2-40B4-BE49-F238E27FC236}">
                <a16:creationId xmlns:a16="http://schemas.microsoft.com/office/drawing/2014/main" id="{54537BC7-1473-4ACA-B494-574C576E80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76864" y="242590"/>
            <a:ext cx="2622462" cy="46583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DE44F1-8F6A-465C-9FC8-0CDC0D74C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447" y="1152476"/>
            <a:ext cx="5659380" cy="321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932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9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DD0E88-0414-F1A1-9C80-F38C38D13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565" y="446478"/>
            <a:ext cx="3680550" cy="572700"/>
          </a:xfrm>
        </p:spPr>
        <p:txBody>
          <a:bodyPr/>
          <a:lstStyle/>
          <a:p>
            <a:r>
              <a:rPr lang="it-IT" dirty="0"/>
              <a:t>Model Canvas</a:t>
            </a:r>
          </a:p>
        </p:txBody>
      </p:sp>
      <p:grpSp>
        <p:nvGrpSpPr>
          <p:cNvPr id="6" name="Gruppieren 3">
            <a:extLst>
              <a:ext uri="{FF2B5EF4-FFF2-40B4-BE49-F238E27FC236}">
                <a16:creationId xmlns:a16="http://schemas.microsoft.com/office/drawing/2014/main" id="{E1E92816-D2B8-7246-0D73-AF1ADD4C2245}"/>
              </a:ext>
            </a:extLst>
          </p:cNvPr>
          <p:cNvGrpSpPr/>
          <p:nvPr/>
        </p:nvGrpSpPr>
        <p:grpSpPr>
          <a:xfrm>
            <a:off x="327546" y="1194704"/>
            <a:ext cx="8510122" cy="3748772"/>
            <a:chOff x="995752" y="1439702"/>
            <a:chExt cx="10132892" cy="4736739"/>
          </a:xfrm>
        </p:grpSpPr>
        <p:sp>
          <p:nvSpPr>
            <p:cNvPr id="7" name="TextBox 31">
              <a:extLst>
                <a:ext uri="{FF2B5EF4-FFF2-40B4-BE49-F238E27FC236}">
                  <a16:creationId xmlns:a16="http://schemas.microsoft.com/office/drawing/2014/main" id="{D2667D53-5FEC-48FA-153B-EF02C91FAD68}"/>
                </a:ext>
              </a:extLst>
            </p:cNvPr>
            <p:cNvSpPr txBox="1"/>
            <p:nvPr/>
          </p:nvSpPr>
          <p:spPr>
            <a:xfrm>
              <a:off x="6067248" y="5060170"/>
              <a:ext cx="5048766" cy="111627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 defTabSz="914333">
                <a:spcBef>
                  <a:spcPts val="500"/>
                </a:spcBef>
                <a:buFont typeface="Arial" panose="020B0604020202020204" pitchFamily="34" charset="0"/>
                <a:buChar char="•"/>
              </a:pPr>
              <a:endParaRPr lang="en-US" sz="1100" kern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8" name="Group 42">
              <a:extLst>
                <a:ext uri="{FF2B5EF4-FFF2-40B4-BE49-F238E27FC236}">
                  <a16:creationId xmlns:a16="http://schemas.microsoft.com/office/drawing/2014/main" id="{2F8CD577-985C-079C-324F-3D6C3C7B36C0}"/>
                </a:ext>
              </a:extLst>
            </p:cNvPr>
            <p:cNvGrpSpPr/>
            <p:nvPr/>
          </p:nvGrpSpPr>
          <p:grpSpPr>
            <a:xfrm>
              <a:off x="995752" y="1439703"/>
              <a:ext cx="10132892" cy="4577465"/>
              <a:chOff x="996342" y="1439703"/>
              <a:chExt cx="10606322" cy="4848365"/>
            </a:xfrm>
          </p:grpSpPr>
          <p:sp>
            <p:nvSpPr>
              <p:cNvPr id="16" name="Rectangle 80">
                <a:extLst>
                  <a:ext uri="{FF2B5EF4-FFF2-40B4-BE49-F238E27FC236}">
                    <a16:creationId xmlns:a16="http://schemas.microsoft.com/office/drawing/2014/main" id="{799A8E4C-4338-E7F3-25BF-3B16ADA67B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342" y="1439704"/>
                <a:ext cx="2128139" cy="4848364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rtlCol="0" anchor="t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129311"/>
                <a:endParaRPr lang="pt-BR" sz="1100" dirty="0">
                  <a:latin typeface="Arial" panose="020B0604020202020204" pitchFamily="34" charset="0"/>
                  <a:ea typeface="Open Sans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Rectangle 81">
                <a:extLst>
                  <a:ext uri="{FF2B5EF4-FFF2-40B4-BE49-F238E27FC236}">
                    <a16:creationId xmlns:a16="http://schemas.microsoft.com/office/drawing/2014/main" id="{313EA742-45A6-98E4-7FC5-E9BD817F1C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2327" y="1439703"/>
                <a:ext cx="2118391" cy="2299446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rtlCol="0" anchor="t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129311"/>
                <a:endParaRPr lang="pt-BR" sz="1100" dirty="0">
                  <a:latin typeface="Arial" panose="020B0604020202020204" pitchFamily="34" charset="0"/>
                  <a:ea typeface="Open Sans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Rectangle 82">
                <a:extLst>
                  <a:ext uri="{FF2B5EF4-FFF2-40B4-BE49-F238E27FC236}">
                    <a16:creationId xmlns:a16="http://schemas.microsoft.com/office/drawing/2014/main" id="{0C6222FC-05A6-7B52-C03D-32C99DA8C2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0721" y="1440085"/>
                <a:ext cx="2128139" cy="4845863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rtlCol="0" anchor="t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129311"/>
                <a:endParaRPr lang="pt-BR" sz="1100">
                  <a:latin typeface="Arial" panose="020B0604020202020204" pitchFamily="34" charset="0"/>
                  <a:ea typeface="Open Sans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Rectangle 83">
                <a:extLst>
                  <a:ext uri="{FF2B5EF4-FFF2-40B4-BE49-F238E27FC236}">
                    <a16:creationId xmlns:a16="http://schemas.microsoft.com/office/drawing/2014/main" id="{500EE23B-DEE4-DB5C-4633-717B6A351D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8858" y="1439704"/>
                <a:ext cx="2266072" cy="1842928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rtlCol="0" anchor="t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129311"/>
                <a:r>
                  <a:rPr lang="pt-BR" sz="1100" dirty="0">
                    <a:latin typeface="Arial" panose="020B0604020202020204" pitchFamily="34" charset="0"/>
                    <a:ea typeface="Open Sans" charset="0"/>
                    <a:cs typeface="Arial" panose="020B0604020202020204" pitchFamily="34" charset="0"/>
                  </a:rPr>
                  <a:t> </a:t>
                </a:r>
              </a:p>
            </p:txBody>
          </p:sp>
          <p:sp>
            <p:nvSpPr>
              <p:cNvPr id="20" name="Rectangle 84">
                <a:extLst>
                  <a:ext uri="{FF2B5EF4-FFF2-40B4-BE49-F238E27FC236}">
                    <a16:creationId xmlns:a16="http://schemas.microsoft.com/office/drawing/2014/main" id="{B09C1A2F-D68C-ABC4-5CDE-BCB46DCB13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2409" y="1440084"/>
                <a:ext cx="1970255" cy="4845862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rtlCol="0" anchor="t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129311"/>
                <a:endParaRPr lang="pt-BR" sz="1100" dirty="0">
                  <a:latin typeface="Arial" panose="020B0604020202020204" pitchFamily="34" charset="0"/>
                  <a:ea typeface="Open Sans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" name="Rectangle 43">
              <a:extLst>
                <a:ext uri="{FF2B5EF4-FFF2-40B4-BE49-F238E27FC236}">
                  <a16:creationId xmlns:a16="http://schemas.microsoft.com/office/drawing/2014/main" id="{F41EEFD4-E4C7-B543-9F7C-1E7E977C52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5624" y="1439702"/>
              <a:ext cx="1890484" cy="415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16115"/>
              <a:r>
                <a:rPr lang="en-US" sz="14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Key</a:t>
              </a:r>
              <a:r>
                <a:rPr lang="en-US" sz="12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 </a:t>
              </a:r>
              <a:r>
                <a:rPr lang="en-US" sz="14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Activities</a:t>
              </a:r>
              <a:endParaRPr lang="en-US" sz="1200" b="1" cap="small" dirty="0">
                <a:latin typeface="Arial" panose="020B0604020202020204" pitchFamily="34" charset="0"/>
                <a:cs typeface="Arial" panose="020B0604020202020204" pitchFamily="34" charset="0"/>
                <a:sym typeface="Helvetica" charset="0"/>
              </a:endParaRPr>
            </a:p>
          </p:txBody>
        </p:sp>
        <p:sp>
          <p:nvSpPr>
            <p:cNvPr id="10" name="Rectangle 45">
              <a:extLst>
                <a:ext uri="{FF2B5EF4-FFF2-40B4-BE49-F238E27FC236}">
                  <a16:creationId xmlns:a16="http://schemas.microsoft.com/office/drawing/2014/main" id="{B788FF64-51CC-7B61-F08D-2DEF15A09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247" y="3701221"/>
              <a:ext cx="1555797" cy="1540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16115"/>
              <a:r>
                <a:rPr lang="en-US" sz="12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Key</a:t>
              </a:r>
              <a:r>
                <a:rPr lang="en-US" sz="11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 </a:t>
              </a:r>
              <a:r>
                <a:rPr lang="en-US" sz="12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RESOURCES</a:t>
              </a:r>
              <a:endParaRPr lang="en-US" sz="1100" b="1" cap="small" dirty="0">
                <a:latin typeface="Arial" panose="020B0604020202020204" pitchFamily="34" charset="0"/>
                <a:cs typeface="Arial" panose="020B0604020202020204" pitchFamily="34" charset="0"/>
                <a:sym typeface="Helvetica" charset="0"/>
              </a:endParaRPr>
            </a:p>
          </p:txBody>
        </p:sp>
        <p:sp>
          <p:nvSpPr>
            <p:cNvPr id="11" name="Rectangle 46">
              <a:extLst>
                <a:ext uri="{FF2B5EF4-FFF2-40B4-BE49-F238E27FC236}">
                  <a16:creationId xmlns:a16="http://schemas.microsoft.com/office/drawing/2014/main" id="{A9E7890B-E701-2AB5-D137-679803F7E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9086" y="3240080"/>
              <a:ext cx="1555797" cy="1540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16115"/>
              <a:r>
                <a:rPr lang="en-US" sz="1200" b="1" cap="small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Channels</a:t>
              </a:r>
            </a:p>
          </p:txBody>
        </p:sp>
        <p:sp>
          <p:nvSpPr>
            <p:cNvPr id="12" name="Rectangle 48">
              <a:extLst>
                <a:ext uri="{FF2B5EF4-FFF2-40B4-BE49-F238E27FC236}">
                  <a16:creationId xmlns:a16="http://schemas.microsoft.com/office/drawing/2014/main" id="{D0AF54B6-88F3-33CD-8980-BADBF8608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8612" y="1489399"/>
              <a:ext cx="1656823" cy="462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16115"/>
              <a:r>
                <a:rPr lang="en-US" sz="14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Value Propositions</a:t>
              </a:r>
            </a:p>
          </p:txBody>
        </p:sp>
        <p:sp>
          <p:nvSpPr>
            <p:cNvPr id="13" name="Rectangle 49">
              <a:extLst>
                <a:ext uri="{FF2B5EF4-FFF2-40B4-BE49-F238E27FC236}">
                  <a16:creationId xmlns:a16="http://schemas.microsoft.com/office/drawing/2014/main" id="{B604CBF9-4579-B552-8D84-479D5AD6AA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7449" y="1489398"/>
              <a:ext cx="1746421" cy="335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16115"/>
              <a:r>
                <a:rPr lang="en-US" sz="14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Key Partners </a:t>
              </a:r>
            </a:p>
          </p:txBody>
        </p:sp>
        <p:sp>
          <p:nvSpPr>
            <p:cNvPr id="14" name="Rectangle 50">
              <a:extLst>
                <a:ext uri="{FF2B5EF4-FFF2-40B4-BE49-F238E27FC236}">
                  <a16:creationId xmlns:a16="http://schemas.microsoft.com/office/drawing/2014/main" id="{B8C93812-1DAD-0FB1-807D-1C4BB56178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4683" y="1494887"/>
              <a:ext cx="1882310" cy="400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16115"/>
              <a:r>
                <a:rPr lang="en-US" sz="14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Customer</a:t>
              </a:r>
              <a:r>
                <a:rPr lang="en-US" sz="12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 </a:t>
              </a:r>
              <a:r>
                <a:rPr lang="en-US" sz="14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Relationships</a:t>
              </a:r>
              <a:endParaRPr lang="en-US" sz="1200" b="1" cap="small" dirty="0">
                <a:latin typeface="Arial" panose="020B0604020202020204" pitchFamily="34" charset="0"/>
                <a:cs typeface="Arial" panose="020B0604020202020204" pitchFamily="34" charset="0"/>
                <a:sym typeface="Helvetica" charset="0"/>
              </a:endParaRPr>
            </a:p>
          </p:txBody>
        </p:sp>
        <p:sp>
          <p:nvSpPr>
            <p:cNvPr id="15" name="Rectangle 79">
              <a:extLst>
                <a:ext uri="{FF2B5EF4-FFF2-40B4-BE49-F238E27FC236}">
                  <a16:creationId xmlns:a16="http://schemas.microsoft.com/office/drawing/2014/main" id="{85AEFDE3-B582-DA05-D000-0E7DA463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9339606" y="1489398"/>
              <a:ext cx="1761243" cy="462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16115"/>
              <a:r>
                <a:rPr lang="en-US" sz="1400" b="1" cap="small" dirty="0">
                  <a:latin typeface="Arial" panose="020B0604020202020204" pitchFamily="34" charset="0"/>
                  <a:cs typeface="Arial" panose="020B0604020202020204" pitchFamily="34" charset="0"/>
                  <a:sym typeface="Helvetica" charset="0"/>
                </a:rPr>
                <a:t>Customer Segments</a:t>
              </a:r>
            </a:p>
          </p:txBody>
        </p:sp>
      </p:grp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0470DFFA-6A4D-C107-FA5D-E79D38C4286C}"/>
              </a:ext>
            </a:extLst>
          </p:cNvPr>
          <p:cNvSpPr txBox="1"/>
          <p:nvPr/>
        </p:nvSpPr>
        <p:spPr>
          <a:xfrm>
            <a:off x="276754" y="1499213"/>
            <a:ext cx="17771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Google</a:t>
            </a: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Apple</a:t>
            </a: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Bosch </a:t>
            </a: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ETAS</a:t>
            </a: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Google Cloud</a:t>
            </a: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Azure</a:t>
            </a: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AWS</a:t>
            </a: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endParaRPr lang="it-IT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r>
              <a:rPr lang="it-IT" sz="1200" dirty="0" err="1">
                <a:solidFill>
                  <a:schemeClr val="tx1"/>
                </a:solidFill>
              </a:rPr>
              <a:t>OpenAi</a:t>
            </a:r>
            <a:r>
              <a:rPr lang="it-IT" sz="1200" dirty="0">
                <a:solidFill>
                  <a:schemeClr val="tx1"/>
                </a:solidFill>
              </a:rPr>
              <a:t> GPT-4</a:t>
            </a: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Google </a:t>
            </a:r>
            <a:r>
              <a:rPr lang="it-IT" sz="1200" dirty="0" err="1">
                <a:solidFill>
                  <a:schemeClr val="tx1"/>
                </a:solidFill>
              </a:rPr>
              <a:t>ARCore</a:t>
            </a:r>
            <a:endParaRPr lang="it-IT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tx1"/>
              </a:buClr>
              <a:buSzPct val="99000"/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Eclipse </a:t>
            </a:r>
            <a:r>
              <a:rPr lang="it-IT" sz="1200" dirty="0" err="1">
                <a:solidFill>
                  <a:schemeClr val="tx1"/>
                </a:solidFill>
              </a:rPr>
              <a:t>Kuksa</a:t>
            </a:r>
            <a:endParaRPr lang="it-IT" sz="1200" dirty="0">
              <a:solidFill>
                <a:schemeClr val="tx1"/>
              </a:solidFill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8FF32FF0-76CA-ABB7-4FEC-6140E140541D}"/>
              </a:ext>
            </a:extLst>
          </p:cNvPr>
          <p:cNvSpPr txBox="1"/>
          <p:nvPr/>
        </p:nvSpPr>
        <p:spPr>
          <a:xfrm>
            <a:off x="2066913" y="3178141"/>
            <a:ext cx="1654488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Mobile stores</a:t>
            </a: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IaaS providers</a:t>
            </a: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SaaS providers</a:t>
            </a: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Camera providers</a:t>
            </a:r>
            <a:br>
              <a:rPr lang="it-IT" sz="1200" dirty="0">
                <a:solidFill>
                  <a:schemeClr val="tx1"/>
                </a:solidFill>
              </a:rPr>
            </a:br>
            <a:r>
              <a:rPr lang="it-IT" sz="1200" dirty="0">
                <a:solidFill>
                  <a:schemeClr val="tx1"/>
                </a:solidFill>
              </a:rPr>
              <a:t>ECU/VCU</a:t>
            </a:r>
            <a:br>
              <a:rPr lang="it-IT" dirty="0">
                <a:solidFill>
                  <a:schemeClr val="tx1"/>
                </a:solidFill>
              </a:rPr>
            </a:b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3B7FED87-F714-7862-78B0-4B42643F840F}"/>
              </a:ext>
            </a:extLst>
          </p:cNvPr>
          <p:cNvSpPr txBox="1"/>
          <p:nvPr/>
        </p:nvSpPr>
        <p:spPr>
          <a:xfrm>
            <a:off x="2021126" y="1416350"/>
            <a:ext cx="17425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Mobile store </a:t>
            </a:r>
            <a:br>
              <a:rPr lang="it-IT" sz="1200" dirty="0">
                <a:solidFill>
                  <a:schemeClr val="tx1"/>
                </a:solidFill>
              </a:rPr>
            </a:br>
            <a:r>
              <a:rPr lang="it-IT" sz="1200" dirty="0" err="1">
                <a:solidFill>
                  <a:schemeClr val="tx1"/>
                </a:solidFill>
              </a:rPr>
              <a:t>distribution</a:t>
            </a:r>
            <a:endParaRPr lang="it-IT" sz="1200" dirty="0">
              <a:solidFill>
                <a:schemeClr val="tx1"/>
              </a:solidFill>
            </a:endParaRP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Cloud Provisioning</a:t>
            </a: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Software Licensing</a:t>
            </a: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API </a:t>
            </a:r>
            <a:r>
              <a:rPr lang="it-IT" sz="1200" dirty="0" err="1">
                <a:solidFill>
                  <a:schemeClr val="tx1"/>
                </a:solidFill>
              </a:rPr>
              <a:t>consumption</a:t>
            </a:r>
            <a:endParaRPr lang="it-IT" sz="1200" dirty="0">
              <a:solidFill>
                <a:schemeClr val="tx1"/>
              </a:solidFill>
            </a:endParaRP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System Integrator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2CEE036A-8E72-23F7-E183-19E68283A795}"/>
              </a:ext>
            </a:extLst>
          </p:cNvPr>
          <p:cNvSpPr txBox="1"/>
          <p:nvPr/>
        </p:nvSpPr>
        <p:spPr>
          <a:xfrm>
            <a:off x="3780482" y="1721644"/>
            <a:ext cx="16916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 err="1">
                <a:solidFill>
                  <a:schemeClr val="tx1"/>
                </a:solidFill>
              </a:rPr>
              <a:t>Customized</a:t>
            </a:r>
            <a:r>
              <a:rPr lang="it-IT" sz="1200" dirty="0">
                <a:solidFill>
                  <a:schemeClr val="tx1"/>
                </a:solidFill>
              </a:rPr>
              <a:t> </a:t>
            </a:r>
            <a:r>
              <a:rPr lang="it-IT" sz="1200" dirty="0" err="1">
                <a:solidFill>
                  <a:schemeClr val="tx1"/>
                </a:solidFill>
              </a:rPr>
              <a:t>internal</a:t>
            </a:r>
            <a:r>
              <a:rPr lang="it-IT" sz="1200" dirty="0">
                <a:solidFill>
                  <a:schemeClr val="tx1"/>
                </a:solidFill>
              </a:rPr>
              <a:t> comfort</a:t>
            </a:r>
          </a:p>
          <a:p>
            <a:pPr>
              <a:buClr>
                <a:schemeClr val="tx1"/>
              </a:buClr>
            </a:pPr>
            <a:endParaRPr lang="it-IT" sz="1200" dirty="0">
              <a:solidFill>
                <a:schemeClr val="tx1"/>
              </a:solidFill>
            </a:endParaRP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 err="1">
                <a:solidFill>
                  <a:schemeClr val="tx1"/>
                </a:solidFill>
              </a:rPr>
              <a:t>Augmented</a:t>
            </a:r>
            <a:r>
              <a:rPr lang="it-IT" sz="1200" dirty="0">
                <a:solidFill>
                  <a:schemeClr val="tx1"/>
                </a:solidFill>
              </a:rPr>
              <a:t> reality on </a:t>
            </a:r>
            <a:r>
              <a:rPr lang="it-IT" sz="1200" dirty="0" err="1">
                <a:solidFill>
                  <a:schemeClr val="tx1"/>
                </a:solidFill>
              </a:rPr>
              <a:t>real</a:t>
            </a:r>
            <a:r>
              <a:rPr lang="it-IT" sz="1200" dirty="0">
                <a:solidFill>
                  <a:schemeClr val="tx1"/>
                </a:solidFill>
              </a:rPr>
              <a:t> street </a:t>
            </a:r>
            <a:r>
              <a:rPr lang="it-IT" sz="1200" dirty="0" err="1">
                <a:solidFill>
                  <a:schemeClr val="tx1"/>
                </a:solidFill>
              </a:rPr>
              <a:t>views</a:t>
            </a:r>
            <a:endParaRPr lang="it-IT" sz="1200" dirty="0">
              <a:solidFill>
                <a:schemeClr val="tx1"/>
              </a:solidFill>
            </a:endParaRP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 err="1">
                <a:solidFill>
                  <a:schemeClr val="tx1"/>
                </a:solidFill>
              </a:rPr>
              <a:t>Enhanced</a:t>
            </a:r>
            <a:r>
              <a:rPr lang="it-IT" sz="1200" dirty="0">
                <a:solidFill>
                  <a:schemeClr val="tx1"/>
                </a:solidFill>
              </a:rPr>
              <a:t> </a:t>
            </a:r>
            <a:r>
              <a:rPr lang="it-IT" sz="1200" dirty="0" err="1">
                <a:solidFill>
                  <a:schemeClr val="tx1"/>
                </a:solidFill>
              </a:rPr>
              <a:t>navigation</a:t>
            </a:r>
            <a:r>
              <a:rPr lang="it-IT" sz="1200" dirty="0">
                <a:solidFill>
                  <a:schemeClr val="tx1"/>
                </a:solidFill>
              </a:rPr>
              <a:t> </a:t>
            </a:r>
            <a:r>
              <a:rPr lang="it-IT" sz="1200" dirty="0" err="1">
                <a:solidFill>
                  <a:schemeClr val="tx1"/>
                </a:solidFill>
              </a:rPr>
              <a:t>experience</a:t>
            </a:r>
            <a:endParaRPr lang="it-IT" sz="1200" dirty="0">
              <a:solidFill>
                <a:schemeClr val="tx1"/>
              </a:solidFill>
            </a:endParaRPr>
          </a:p>
          <a:p>
            <a:pPr>
              <a:buClr>
                <a:schemeClr val="tx1"/>
              </a:buClr>
            </a:pPr>
            <a:endParaRPr lang="it-IT" sz="1200" dirty="0">
              <a:solidFill>
                <a:schemeClr val="tx1"/>
              </a:solidFill>
            </a:endParaRP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Full </a:t>
            </a:r>
            <a:r>
              <a:rPr lang="it-IT" sz="1200" dirty="0" err="1">
                <a:solidFill>
                  <a:schemeClr val="tx1"/>
                </a:solidFill>
              </a:rPr>
              <a:t>integration</a:t>
            </a:r>
            <a:r>
              <a:rPr lang="it-IT" sz="1200" dirty="0">
                <a:solidFill>
                  <a:schemeClr val="tx1"/>
                </a:solidFill>
              </a:rPr>
              <a:t> with </a:t>
            </a:r>
            <a:r>
              <a:rPr lang="it-IT" sz="1200" dirty="0" err="1">
                <a:solidFill>
                  <a:schemeClr val="tx1"/>
                </a:solidFill>
              </a:rPr>
              <a:t>maps</a:t>
            </a:r>
            <a:r>
              <a:rPr lang="it-IT" sz="1200" dirty="0">
                <a:solidFill>
                  <a:schemeClr val="tx1"/>
                </a:solidFill>
              </a:rPr>
              <a:t> and </a:t>
            </a:r>
            <a:r>
              <a:rPr lang="it-IT" sz="1200" dirty="0" err="1">
                <a:solidFill>
                  <a:schemeClr val="tx1"/>
                </a:solidFill>
              </a:rPr>
              <a:t>infotainement</a:t>
            </a:r>
            <a:r>
              <a:rPr lang="it-IT" sz="1200" dirty="0">
                <a:solidFill>
                  <a:schemeClr val="tx1"/>
                </a:solidFill>
              </a:rPr>
              <a:t> OS or mobile OS</a:t>
            </a: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Reduce </a:t>
            </a:r>
            <a:r>
              <a:rPr lang="it-IT" sz="1200" dirty="0" err="1">
                <a:solidFill>
                  <a:schemeClr val="tx1"/>
                </a:solidFill>
              </a:rPr>
              <a:t>traffic</a:t>
            </a:r>
            <a:r>
              <a:rPr lang="it-IT" sz="1200" dirty="0">
                <a:solidFill>
                  <a:schemeClr val="tx1"/>
                </a:solidFill>
              </a:rPr>
              <a:t> congestion due to </a:t>
            </a:r>
            <a:r>
              <a:rPr lang="it-IT" sz="1200" dirty="0" err="1">
                <a:solidFill>
                  <a:schemeClr val="tx1"/>
                </a:solidFill>
              </a:rPr>
              <a:t>uncertain</a:t>
            </a:r>
            <a:r>
              <a:rPr lang="it-IT" sz="1200" dirty="0">
                <a:solidFill>
                  <a:schemeClr val="tx1"/>
                </a:solidFill>
              </a:rPr>
              <a:t> </a:t>
            </a:r>
            <a:r>
              <a:rPr lang="it-IT" sz="1200" dirty="0" err="1">
                <a:solidFill>
                  <a:schemeClr val="tx1"/>
                </a:solidFill>
              </a:rPr>
              <a:t>driving</a:t>
            </a:r>
            <a:r>
              <a:rPr lang="it-IT" sz="1200" dirty="0">
                <a:solidFill>
                  <a:schemeClr val="tx1"/>
                </a:solidFill>
              </a:rPr>
              <a:t>  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E5631B4E-45BE-08F9-70AB-5D9F84EC204A}"/>
              </a:ext>
            </a:extLst>
          </p:cNvPr>
          <p:cNvSpPr txBox="1"/>
          <p:nvPr/>
        </p:nvSpPr>
        <p:spPr>
          <a:xfrm>
            <a:off x="7256808" y="1754905"/>
            <a:ext cx="187706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 err="1">
                <a:solidFill>
                  <a:schemeClr val="tx1"/>
                </a:solidFill>
              </a:rPr>
              <a:t>OEMs</a:t>
            </a:r>
            <a:r>
              <a:rPr lang="it-IT" sz="1200" dirty="0">
                <a:solidFill>
                  <a:schemeClr val="tx1"/>
                </a:solidFill>
              </a:rPr>
              <a:t> </a:t>
            </a: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Fleet </a:t>
            </a:r>
            <a:r>
              <a:rPr lang="it-IT" sz="1200" dirty="0" err="1">
                <a:solidFill>
                  <a:schemeClr val="tx1"/>
                </a:solidFill>
              </a:rPr>
              <a:t>owners</a:t>
            </a:r>
            <a:r>
              <a:rPr lang="it-IT" sz="1200" dirty="0">
                <a:solidFill>
                  <a:schemeClr val="tx1"/>
                </a:solidFill>
              </a:rPr>
              <a:t> </a:t>
            </a: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Drivers</a:t>
            </a:r>
            <a:br>
              <a:rPr lang="it-IT" dirty="0">
                <a:solidFill>
                  <a:schemeClr val="tx1"/>
                </a:solidFill>
              </a:rPr>
            </a:b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FC669FB1-FA22-28B9-E612-B3A3B0C53ADF}"/>
              </a:ext>
            </a:extLst>
          </p:cNvPr>
          <p:cNvSpPr txBox="1"/>
          <p:nvPr/>
        </p:nvSpPr>
        <p:spPr>
          <a:xfrm>
            <a:off x="5440619" y="2852425"/>
            <a:ext cx="19419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OEM </a:t>
            </a:r>
            <a:r>
              <a:rPr lang="it-IT" sz="1200" dirty="0" err="1">
                <a:solidFill>
                  <a:schemeClr val="tx1"/>
                </a:solidFill>
              </a:rPr>
              <a:t>direct</a:t>
            </a:r>
            <a:r>
              <a:rPr lang="it-IT" sz="1200" dirty="0">
                <a:solidFill>
                  <a:schemeClr val="tx1"/>
                </a:solidFill>
              </a:rPr>
              <a:t> </a:t>
            </a:r>
            <a:r>
              <a:rPr lang="it-IT" sz="1200" dirty="0" err="1">
                <a:solidFill>
                  <a:schemeClr val="tx1"/>
                </a:solidFill>
              </a:rPr>
              <a:t>integration</a:t>
            </a:r>
            <a:r>
              <a:rPr lang="it-IT" sz="1200" dirty="0">
                <a:solidFill>
                  <a:schemeClr val="tx1"/>
                </a:solidFill>
              </a:rPr>
              <a:t> (embedded </a:t>
            </a:r>
            <a:r>
              <a:rPr lang="it-IT" sz="1200" dirty="0" err="1">
                <a:solidFill>
                  <a:schemeClr val="tx1"/>
                </a:solidFill>
              </a:rPr>
              <a:t>sw</a:t>
            </a:r>
            <a:r>
              <a:rPr lang="it-IT" sz="12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Mobile marketplaces (App)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C7719ED8-FF75-F666-5994-0642610B2536}"/>
              </a:ext>
            </a:extLst>
          </p:cNvPr>
          <p:cNvSpPr txBox="1"/>
          <p:nvPr/>
        </p:nvSpPr>
        <p:spPr>
          <a:xfrm>
            <a:off x="5486841" y="1700400"/>
            <a:ext cx="193100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B2B2C (SLA </a:t>
            </a:r>
            <a:r>
              <a:rPr lang="it-IT" sz="1200" dirty="0" err="1">
                <a:solidFill>
                  <a:schemeClr val="tx1"/>
                </a:solidFill>
              </a:rPr>
              <a:t>contract</a:t>
            </a:r>
            <a:r>
              <a:rPr lang="it-IT" sz="12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tx1"/>
                </a:solidFill>
              </a:rPr>
              <a:t>B2C (</a:t>
            </a:r>
            <a:r>
              <a:rPr lang="it-IT" sz="1200" dirty="0" err="1">
                <a:solidFill>
                  <a:schemeClr val="tx1"/>
                </a:solidFill>
              </a:rPr>
              <a:t>subscription</a:t>
            </a:r>
            <a:r>
              <a:rPr lang="it-IT" sz="12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35" name="Rectangle 81">
            <a:extLst>
              <a:ext uri="{FF2B5EF4-FFF2-40B4-BE49-F238E27FC236}">
                <a16:creationId xmlns:a16="http://schemas.microsoft.com/office/drawing/2014/main" id="{E5ED83F3-5868-2FB2-8C75-A315C61372C3}"/>
              </a:ext>
            </a:extLst>
          </p:cNvPr>
          <p:cNvSpPr>
            <a:spLocks/>
          </p:cNvSpPr>
          <p:nvPr/>
        </p:nvSpPr>
        <p:spPr bwMode="auto">
          <a:xfrm>
            <a:off x="2034757" y="2912861"/>
            <a:ext cx="1696924" cy="1902978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129311"/>
            <a:endParaRPr lang="pt-BR" sz="1100">
              <a:latin typeface="Arial" panose="020B0604020202020204" pitchFamily="34" charset="0"/>
              <a:ea typeface="Open Sans" charset="0"/>
              <a:cs typeface="Arial" panose="020B0604020202020204" pitchFamily="34" charset="0"/>
            </a:endParaRPr>
          </a:p>
        </p:txBody>
      </p:sp>
      <p:sp>
        <p:nvSpPr>
          <p:cNvPr id="36" name="Rectangle 81">
            <a:extLst>
              <a:ext uri="{FF2B5EF4-FFF2-40B4-BE49-F238E27FC236}">
                <a16:creationId xmlns:a16="http://schemas.microsoft.com/office/drawing/2014/main" id="{7C06122D-0F3F-8DD5-4FA6-A6C7A338FB1B}"/>
              </a:ext>
            </a:extLst>
          </p:cNvPr>
          <p:cNvSpPr>
            <a:spLocks/>
          </p:cNvSpPr>
          <p:nvPr/>
        </p:nvSpPr>
        <p:spPr bwMode="auto">
          <a:xfrm>
            <a:off x="5441011" y="2571749"/>
            <a:ext cx="1817425" cy="2244089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129311"/>
            <a:endParaRPr lang="pt-BR" sz="1100">
              <a:latin typeface="Arial" panose="020B0604020202020204" pitchFamily="34" charset="0"/>
              <a:ea typeface="Open Sans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171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C9237-EB41-46FF-81AF-FA7BC5BF0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477" y="307239"/>
            <a:ext cx="7704000" cy="572700"/>
          </a:xfrm>
        </p:spPr>
        <p:txBody>
          <a:bodyPr/>
          <a:lstStyle/>
          <a:p>
            <a:r>
              <a:rPr lang="it-IT" dirty="0"/>
              <a:t>SYSTEM ARCHITECTURE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EEB9D37-C335-493A-A06D-35EF0FAC4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0" y="943758"/>
            <a:ext cx="7302674" cy="410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382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A27E4-41F3-4544-A77D-5E7F05090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TARGET IMPLEMENTATION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1F11EC-5A24-4760-92E8-D3D3149F2B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791" y="1164098"/>
            <a:ext cx="6554417" cy="3645895"/>
          </a:xfrm>
          <a:prstGeom prst="rect">
            <a:avLst/>
          </a:prstGeom>
        </p:spPr>
      </p:pic>
      <p:pic>
        <p:nvPicPr>
          <p:cNvPr id="6" name="video5978662890566065089">
            <a:hlinkClick r:id="" action="ppaction://media"/>
            <a:extLst>
              <a:ext uri="{FF2B5EF4-FFF2-40B4-BE49-F238E27FC236}">
                <a16:creationId xmlns:a16="http://schemas.microsoft.com/office/drawing/2014/main" id="{D91D9697-73A5-405C-A015-7D0878F8252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311.3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847584" y="1540713"/>
            <a:ext cx="1158744" cy="222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82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2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B0820-1D86-4F9E-B727-BD66AF601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999049"/>
            <a:ext cx="7704000" cy="838095"/>
          </a:xfrm>
        </p:spPr>
        <p:txBody>
          <a:bodyPr/>
          <a:lstStyle/>
          <a:p>
            <a:pPr algn="ctr"/>
            <a:r>
              <a:rPr lang="it-IT" sz="5400" dirty="0"/>
              <a:t>THANKS!!</a:t>
            </a:r>
          </a:p>
        </p:txBody>
      </p:sp>
      <p:pic>
        <p:nvPicPr>
          <p:cNvPr id="4" name="Google Shape;182;p30">
            <a:extLst>
              <a:ext uri="{FF2B5EF4-FFF2-40B4-BE49-F238E27FC236}">
                <a16:creationId xmlns:a16="http://schemas.microsoft.com/office/drawing/2014/main" id="{925C3107-D7F9-453B-996C-53F9F778C75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426" b="426"/>
          <a:stretch/>
        </p:blipFill>
        <p:spPr>
          <a:xfrm>
            <a:off x="594987" y="1612517"/>
            <a:ext cx="1575218" cy="1611158"/>
          </a:xfrm>
          <a:prstGeom prst="rect">
            <a:avLst/>
          </a:prstGeom>
          <a:noFill/>
          <a:ln>
            <a:noFill/>
          </a:ln>
          <a:effectLst>
            <a:outerShdw blurRad="285750" dist="38100" dir="4680000" algn="bl" rotWithShape="0">
              <a:schemeClr val="lt2">
                <a:alpha val="25000"/>
              </a:schemeClr>
            </a:outerShdw>
          </a:effectLst>
        </p:spPr>
      </p:pic>
      <p:pic>
        <p:nvPicPr>
          <p:cNvPr id="5" name="Google Shape;182;p30">
            <a:extLst>
              <a:ext uri="{FF2B5EF4-FFF2-40B4-BE49-F238E27FC236}">
                <a16:creationId xmlns:a16="http://schemas.microsoft.com/office/drawing/2014/main" id="{B56A6A4A-5E95-42DA-8377-B94B094546D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426" b="426"/>
          <a:stretch/>
        </p:blipFill>
        <p:spPr>
          <a:xfrm>
            <a:off x="6848782" y="1766171"/>
            <a:ext cx="1575218" cy="1611158"/>
          </a:xfrm>
          <a:prstGeom prst="rect">
            <a:avLst/>
          </a:prstGeom>
          <a:noFill/>
          <a:ln>
            <a:noFill/>
          </a:ln>
          <a:effectLst>
            <a:outerShdw blurRad="285750" dist="38100" dir="4680000" algn="bl" rotWithShape="0">
              <a:schemeClr val="lt2">
                <a:alpha val="25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8391882"/>
      </p:ext>
    </p:extLst>
  </p:cSld>
  <p:clrMapOvr>
    <a:masterClrMapping/>
  </p:clrMapOvr>
</p:sld>
</file>

<file path=ppt/theme/theme1.xml><?xml version="1.0" encoding="utf-8"?>
<a:theme xmlns:a="http://schemas.openxmlformats.org/drawingml/2006/main" name="Cars Technology Innovation Newsletter by Slidesgo">
  <a:themeElements>
    <a:clrScheme name="Simple Light">
      <a:dk1>
        <a:srgbClr val="FFFFFF"/>
      </a:dk1>
      <a:lt1>
        <a:srgbClr val="0B171E"/>
      </a:lt1>
      <a:dk2>
        <a:srgbClr val="1F3947"/>
      </a:dk2>
      <a:lt2>
        <a:srgbClr val="2DCECF"/>
      </a:lt2>
      <a:accent1>
        <a:srgbClr val="80C3C3"/>
      </a:accent1>
      <a:accent2>
        <a:srgbClr val="B8DDDD"/>
      </a:accent2>
      <a:accent3>
        <a:srgbClr val="E0EEEE"/>
      </a:accent3>
      <a:accent4>
        <a:srgbClr val="D01A3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209</Words>
  <Application>Microsoft Office PowerPoint</Application>
  <PresentationFormat>On-screen Show (16:9)</PresentationFormat>
  <Paragraphs>63</Paragraphs>
  <Slides>7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Audiowide</vt:lpstr>
      <vt:lpstr>Open Sans</vt:lpstr>
      <vt:lpstr>Arial</vt:lpstr>
      <vt:lpstr>Cars Technology Innovation Newsletter by Slidesgo</vt:lpstr>
      <vt:lpstr>RITA  COPILOT</vt:lpstr>
      <vt:lpstr>With a new (or rented) car, drivers feel uncofortable because of own preferences in terms of seat, mirrors, temperature, lights, seat heating … </vt:lpstr>
      <vt:lpstr>How it works</vt:lpstr>
      <vt:lpstr>Model Canvas</vt:lpstr>
      <vt:lpstr>SYSTEM ARCHITECTURE</vt:lpstr>
      <vt:lpstr>TARGET IMPLEMENTATION</vt:lpstr>
      <vt:lpstr>THANKS!!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RITA  COPILOT</dc:title>
  <cp:lastModifiedBy>Antonio Colacicco</cp:lastModifiedBy>
  <cp:revision>11</cp:revision>
  <dcterms:modified xsi:type="dcterms:W3CDTF">2024-02-28T11:53:43Z</dcterms:modified>
</cp:coreProperties>
</file>